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5" r:id="rId2"/>
    <p:sldId id="284" r:id="rId3"/>
    <p:sldId id="260" r:id="rId4"/>
    <p:sldId id="275" r:id="rId5"/>
    <p:sldId id="263" r:id="rId6"/>
    <p:sldId id="264" r:id="rId7"/>
    <p:sldId id="265" r:id="rId8"/>
    <p:sldId id="276" r:id="rId9"/>
    <p:sldId id="269" r:id="rId10"/>
    <p:sldId id="280" r:id="rId11"/>
    <p:sldId id="266" r:id="rId12"/>
    <p:sldId id="281" r:id="rId13"/>
    <p:sldId id="282" r:id="rId14"/>
    <p:sldId id="283" r:id="rId15"/>
    <p:sldId id="267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7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7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75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31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23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20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77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0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11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5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1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90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76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1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2D8C-34B1-46B9-BBFF-27C9870E9D09}" type="datetimeFigureOut">
              <a:rPr lang="it-IT" smtClean="0"/>
              <a:t>28/09/2015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BEC2CA-9C8E-4E3F-A5AD-84D6AC2BC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95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55" y="-26253"/>
            <a:ext cx="3272098" cy="68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000" b="1" dirty="0"/>
              <a:t>Test del punto triplo o di </a:t>
            </a:r>
            <a:r>
              <a:rPr lang="it-IT" sz="2000" b="1" dirty="0" err="1" smtClean="0"/>
              <a:t>Apley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Mobilità attiva e passiva (2/2)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016065"/>
            <a:ext cx="3629224" cy="32677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02" y="3016065"/>
            <a:ext cx="5284049" cy="32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specifici (1/4)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70344" y="174019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b="1" dirty="0" smtClean="0"/>
              <a:t>Test </a:t>
            </a:r>
            <a:r>
              <a:rPr lang="it-IT" sz="2000" b="1" dirty="0"/>
              <a:t>di conflitto (</a:t>
            </a:r>
            <a:r>
              <a:rPr lang="it-IT" sz="2000" b="1" dirty="0" err="1"/>
              <a:t>Neer</a:t>
            </a:r>
            <a:r>
              <a:rPr lang="it-IT" sz="2000" b="1" dirty="0"/>
              <a:t>, </a:t>
            </a:r>
            <a:r>
              <a:rPr lang="it-IT" sz="2000" b="1" dirty="0" err="1"/>
              <a:t>Yocum</a:t>
            </a:r>
            <a:r>
              <a:rPr lang="it-IT" sz="2000" b="1" dirty="0"/>
              <a:t>, </a:t>
            </a:r>
            <a:r>
              <a:rPr lang="it-IT" sz="2000" b="1" dirty="0" err="1"/>
              <a:t>Hawkins</a:t>
            </a:r>
            <a:r>
              <a:rPr lang="it-IT" sz="2000" b="1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68" y="3268912"/>
            <a:ext cx="2665472" cy="214492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026" y="3290050"/>
            <a:ext cx="2590800" cy="212379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72" y="3290050"/>
            <a:ext cx="2802223" cy="212379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1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16212" y="23114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/>
              <a:t>Test per CLB (test di </a:t>
            </a:r>
            <a:r>
              <a:rPr lang="it-IT" sz="2000" b="1" dirty="0" err="1"/>
              <a:t>Speed</a:t>
            </a:r>
            <a:r>
              <a:rPr lang="it-IT" sz="2000" b="1" dirty="0"/>
              <a:t> o Palm-up e </a:t>
            </a:r>
            <a:r>
              <a:rPr lang="it-IT" sz="2000" b="1" dirty="0" smtClean="0"/>
              <a:t>test di </a:t>
            </a:r>
            <a:r>
              <a:rPr lang="it-IT" sz="2000" b="1" dirty="0" err="1" smtClean="0"/>
              <a:t>Yergason</a:t>
            </a:r>
            <a:r>
              <a:rPr lang="it-IT" sz="2000" b="1" dirty="0" smtClean="0"/>
              <a:t>)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00" y="3141462"/>
            <a:ext cx="3436140" cy="235408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3141462"/>
            <a:ext cx="3180340" cy="235408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Test specifici (2/4)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1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Test per la cuffia dei rotatori (JOBE, Patte, Test di rotazione esterna, </a:t>
            </a:r>
            <a:r>
              <a:rPr lang="it-IT" sz="2000" b="1" dirty="0" err="1"/>
              <a:t>Drop</a:t>
            </a:r>
            <a:r>
              <a:rPr lang="it-IT" sz="2000" b="1" dirty="0"/>
              <a:t> </a:t>
            </a:r>
            <a:r>
              <a:rPr lang="it-IT" sz="2000" b="1" dirty="0" err="1"/>
              <a:t>Sign</a:t>
            </a:r>
            <a:r>
              <a:rPr lang="it-IT" sz="2000" b="1" dirty="0"/>
              <a:t>, Lift-off test, </a:t>
            </a:r>
            <a:r>
              <a:rPr lang="it-IT" sz="2000" b="1" dirty="0" err="1"/>
              <a:t>Napoleon</a:t>
            </a:r>
            <a:r>
              <a:rPr lang="it-IT" sz="2000" b="1" dirty="0"/>
              <a:t> Test, </a:t>
            </a:r>
            <a:r>
              <a:rPr lang="it-IT" sz="2000" b="1" dirty="0" err="1"/>
              <a:t>Gerder</a:t>
            </a:r>
            <a:r>
              <a:rPr lang="it-IT" sz="2000" b="1" dirty="0"/>
              <a:t> test)</a:t>
            </a:r>
          </a:p>
          <a:p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99" y="3293748"/>
            <a:ext cx="1876425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01" y="5011585"/>
            <a:ext cx="18669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09" y="3293748"/>
            <a:ext cx="1974174" cy="1521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489" y="3261515"/>
            <a:ext cx="2155578" cy="3117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Test specifici (3/4)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8124" y="2214285"/>
            <a:ext cx="6017675" cy="1329266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/>
              <a:t>Test di Instabilità (</a:t>
            </a:r>
            <a:r>
              <a:rPr lang="it-IT" sz="2000" b="1" dirty="0" err="1"/>
              <a:t>Apprehension</a:t>
            </a:r>
            <a:r>
              <a:rPr lang="it-IT" sz="2000" b="1" dirty="0"/>
              <a:t> test-</a:t>
            </a:r>
            <a:r>
              <a:rPr lang="it-IT" sz="2000" b="1" dirty="0" err="1"/>
              <a:t>Relocation</a:t>
            </a:r>
            <a:r>
              <a:rPr lang="it-IT" sz="2000" b="1" dirty="0"/>
              <a:t> Test. </a:t>
            </a:r>
            <a:r>
              <a:rPr lang="it-IT" sz="2000" b="1" dirty="0" err="1"/>
              <a:t>Crank</a:t>
            </a:r>
            <a:r>
              <a:rPr lang="it-IT" sz="2000" b="1" dirty="0"/>
              <a:t> </a:t>
            </a:r>
            <a:r>
              <a:rPr lang="it-IT" sz="2000" b="1" dirty="0" err="1"/>
              <a:t>Test,Segno</a:t>
            </a:r>
            <a:r>
              <a:rPr lang="it-IT" sz="2000" b="1" dirty="0"/>
              <a:t> del solco, Test del cassetto anteriore e posteriore, </a:t>
            </a:r>
            <a:r>
              <a:rPr lang="it-IT" sz="2000" b="1" dirty="0" err="1"/>
              <a:t>Jerk</a:t>
            </a:r>
            <a:r>
              <a:rPr lang="it-IT" sz="2000" b="1" dirty="0"/>
              <a:t> Test)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3" y="2271812"/>
            <a:ext cx="3304871" cy="18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Test specifici (4/4)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189133" y="47752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per l’Acromion-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Claveare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(Test del cross-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arm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Grind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Test, adduzione estensione, Test di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O’Brien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15687"/>
            <a:ext cx="2704203" cy="23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Imaging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err="1" smtClean="0"/>
              <a:t>Rx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ECOGRAFIA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RMN 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ARTRO-RMN</a:t>
            </a:r>
            <a:endParaRPr lang="it-IT" sz="2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05" y="826688"/>
            <a:ext cx="3663293" cy="33260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24" y="3477742"/>
            <a:ext cx="4369870" cy="29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 del tipo di trattamento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75821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it-IT" sz="2200" b="1" dirty="0" smtClean="0"/>
              <a:t>CONSERVATIVO-RIABILITATIVO o CHIRURGICO</a:t>
            </a:r>
          </a:p>
          <a:p>
            <a:pPr marL="0" indent="0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Diagnosi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Età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Richieste </a:t>
            </a:r>
            <a:r>
              <a:rPr lang="it-IT" sz="2000" b="1" dirty="0"/>
              <a:t>Funzionali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Motivazione 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274" y="2362701"/>
            <a:ext cx="35433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31" y="2785671"/>
            <a:ext cx="1894212" cy="173636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6604" y="1547239"/>
            <a:ext cx="6661845" cy="520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900" dirty="0" smtClean="0"/>
              <a:t>Controllo del Dolore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Riposo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Ghiaccio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Terapia farmacologica: Fans , Antidolorifici, Cortisonici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Terapia infiltrativa (Peri o intra-articolare)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Tecniche manuali ( </a:t>
            </a:r>
            <a:r>
              <a:rPr lang="it-IT" sz="2000" b="1" dirty="0" err="1"/>
              <a:t>Pompage</a:t>
            </a:r>
            <a:r>
              <a:rPr lang="it-IT" sz="2000" b="1" dirty="0"/>
              <a:t>, M</a:t>
            </a:r>
            <a:r>
              <a:rPr lang="it-IT" sz="2000" b="1" dirty="0" smtClean="0"/>
              <a:t>assaggio</a:t>
            </a:r>
            <a:r>
              <a:rPr lang="it-IT" sz="2000" b="1" dirty="0"/>
              <a:t>, Mobilizzazione, </a:t>
            </a:r>
            <a:r>
              <a:rPr lang="it-IT" sz="2000" b="1" dirty="0" smtClean="0"/>
              <a:t>Manipolazione </a:t>
            </a:r>
            <a:r>
              <a:rPr lang="it-IT" sz="2000" b="1" dirty="0" err="1"/>
              <a:t>miofasciale</a:t>
            </a:r>
            <a:r>
              <a:rPr lang="it-IT" sz="2000" b="1" dirty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Terapia fisica strumentale (Laser, </a:t>
            </a:r>
            <a:r>
              <a:rPr lang="it-IT" sz="2000" b="1" dirty="0" err="1"/>
              <a:t>Tecar</a:t>
            </a:r>
            <a:r>
              <a:rPr lang="it-IT" sz="2000" b="1" dirty="0"/>
              <a:t>, US, </a:t>
            </a:r>
            <a:r>
              <a:rPr lang="it-IT" sz="2000" b="1" dirty="0" err="1"/>
              <a:t>Tens</a:t>
            </a:r>
            <a:r>
              <a:rPr lang="it-IT" sz="2000" b="1" dirty="0"/>
              <a:t>…)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K-</a:t>
            </a:r>
            <a:r>
              <a:rPr lang="it-IT" sz="2000" b="1" dirty="0" err="1" smtClean="0"/>
              <a:t>Taping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Agopuntura</a:t>
            </a:r>
            <a:endParaRPr lang="it-IT" sz="2000" b="1" dirty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22" y="1633220"/>
            <a:ext cx="2137824" cy="11971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048" y="5121186"/>
            <a:ext cx="2235178" cy="15009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197" y="4978399"/>
            <a:ext cx="878369" cy="1275051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Obiettivi del trattamento (1/2)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8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937499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600" dirty="0" smtClean="0"/>
              <a:t>Recupero mobilità – forza – funzione compromessa</a:t>
            </a:r>
          </a:p>
          <a:p>
            <a:pPr marL="0" indent="0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Recupero mobilità passiva e a seguire attiva in assenza di dolore e compensi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Recupero della coordinazione e della </a:t>
            </a:r>
            <a:r>
              <a:rPr lang="it-IT" sz="2000" b="1" dirty="0" err="1" smtClean="0"/>
              <a:t>propriocettività</a:t>
            </a:r>
            <a:r>
              <a:rPr lang="it-IT" sz="2000" b="1" dirty="0" smtClean="0"/>
              <a:t>- </a:t>
            </a:r>
            <a:r>
              <a:rPr lang="it-IT" sz="2000" b="1" dirty="0"/>
              <a:t>Ripristino delle sinergie muscolari, del ritmo </a:t>
            </a:r>
            <a:r>
              <a:rPr lang="it-IT" sz="2000" b="1" dirty="0" err="1"/>
              <a:t>gleno</a:t>
            </a:r>
            <a:r>
              <a:rPr lang="it-IT" sz="2000" b="1" dirty="0"/>
              <a:t>-omerale  scapolo-toracico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Recupero della forza - Potenziamento muscolare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Ripresa delle attività quotidiane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Eventuale ricondizionamento allo specifico gesto sportivo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dirty="0" smtClean="0"/>
              <a:t>Obiettivi del trattamento (2/2)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80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Ricordare!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33575" y="2032001"/>
            <a:ext cx="8814958" cy="3721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u="sng" dirty="0" smtClean="0"/>
              <a:t>PROGETTO E PROGRAMMA RIABILITATIVI MAI STANDARDIZZATI, MA SEMPRE PERSONALIZZATI!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200" b="1" u="sng" dirty="0"/>
              <a:t>VISIONE GLOBALE </a:t>
            </a: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Valutazione e trattamento </a:t>
            </a:r>
            <a:r>
              <a:rPr lang="it-IT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non devono riguardare esclusivamente il singolo distretto spalla ma è necessaria una visione globale dell’individuo che tenga in considerazione anche gli altri distretti come rachide bacino, </a:t>
            </a:r>
            <a:r>
              <a:rPr lang="it-IT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aaii</a:t>
            </a:r>
            <a:r>
              <a:rPr lang="it-IT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termini di mobilità, elasticità , forza.  L’evento patologico non lede solo l’integrità del singolo elemento , ma anche le componenti che interagiscono con esso</a:t>
            </a:r>
            <a:endParaRPr lang="it-IT" sz="1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07028"/>
              </p:ext>
            </p:extLst>
          </p:nvPr>
        </p:nvGraphicFramePr>
        <p:xfrm>
          <a:off x="10450749" y="5145932"/>
          <a:ext cx="1319719" cy="16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2103089" imgH="2628869" progId="AcroExch.Document.11">
                  <p:embed/>
                </p:oleObj>
              </mc:Choice>
              <mc:Fallback>
                <p:oleObj name="Acrobat Document" r:id="rId3" imgW="2103089" imgH="262886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0749" y="5145932"/>
                        <a:ext cx="1319719" cy="16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Diagnosi e indicazioni al trattamento del dolore di spalla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Dott.ssa Chiara Presti - Fisiatra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91979"/>
              </p:ext>
            </p:extLst>
          </p:nvPr>
        </p:nvGraphicFramePr>
        <p:xfrm>
          <a:off x="10515599" y="4965438"/>
          <a:ext cx="1441417" cy="180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2103089" imgH="2628869" progId="AcroExch.Document.11">
                  <p:embed/>
                </p:oleObj>
              </mc:Choice>
              <mc:Fallback>
                <p:oleObj name="Acrobat Document" r:id="rId3" imgW="2103089" imgH="262886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5599" y="4965438"/>
                        <a:ext cx="1441417" cy="180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9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88" y="379584"/>
            <a:ext cx="5240143" cy="6042462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567267" y="4545872"/>
            <a:ext cx="11206722" cy="1774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Dolore di Spalla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714" y="1911044"/>
            <a:ext cx="1097062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>
                <a:latin typeface="+mj-lt"/>
              </a:rPr>
              <a:t>Le cause di dolore di spalla sono molteplici. </a:t>
            </a:r>
          </a:p>
          <a:p>
            <a:pPr marL="0" indent="0" algn="just">
              <a:buNone/>
            </a:pPr>
            <a:endParaRPr lang="it-IT" dirty="0" smtClean="0">
              <a:latin typeface="+mj-lt"/>
            </a:endParaRPr>
          </a:p>
          <a:p>
            <a:pPr marL="0" indent="0" algn="just">
              <a:buNone/>
            </a:pPr>
            <a:r>
              <a:rPr lang="it-IT" dirty="0" smtClean="0">
                <a:latin typeface="+mj-lt"/>
              </a:rPr>
              <a:t>Il </a:t>
            </a:r>
            <a:r>
              <a:rPr lang="it-IT" dirty="0">
                <a:latin typeface="+mj-lt"/>
              </a:rPr>
              <a:t>buon risultato del trattamento richiede </a:t>
            </a:r>
            <a:endParaRPr lang="it-IT" dirty="0" smtClean="0">
              <a:latin typeface="+mj-lt"/>
            </a:endParaRPr>
          </a:p>
          <a:p>
            <a:pPr marL="0" indent="0" algn="just">
              <a:buNone/>
            </a:pPr>
            <a:r>
              <a:rPr lang="it-IT" dirty="0" smtClean="0">
                <a:latin typeface="+mj-lt"/>
              </a:rPr>
              <a:t>una </a:t>
            </a:r>
            <a:r>
              <a:rPr lang="it-IT" b="1" u="sng" dirty="0">
                <a:latin typeface="+mj-lt"/>
              </a:rPr>
              <a:t>diagnosi accurata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it-IT" dirty="0" smtClean="0">
              <a:latin typeface="+mj-lt"/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Prima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di affrontare un dolore alla spalla è necessario che questo sia definito. </a:t>
            </a:r>
            <a:endParaRPr lang="it-IT" b="1" dirty="0" smtClean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it-IT" b="1" dirty="0" smtClean="0">
                <a:solidFill>
                  <a:schemeClr val="bg1"/>
                </a:solidFill>
                <a:latin typeface="+mj-lt"/>
              </a:rPr>
              <a:t>- Corretta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e accurata valutazione clinica + metodiche di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imaging </a:t>
            </a:r>
            <a:r>
              <a:rPr lang="it-IT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it-IT" b="1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individuare 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singole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e definite problematiche </a:t>
            </a:r>
          </a:p>
          <a:p>
            <a:pPr marL="0" indent="0" algn="just">
              <a:buNone/>
            </a:pPr>
            <a:r>
              <a:rPr lang="it-IT" b="1" dirty="0" smtClean="0">
                <a:solidFill>
                  <a:schemeClr val="bg1"/>
                </a:solidFill>
                <a:latin typeface="+mj-lt"/>
              </a:rPr>
              <a:t>- Indicazioni terapeutiche diverse </a:t>
            </a:r>
            <a:r>
              <a:rPr lang="it-IT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it-IT" b="1" dirty="0" smtClean="0">
                <a:solidFill>
                  <a:schemeClr val="bg1"/>
                </a:solidFill>
                <a:latin typeface="+mj-lt"/>
              </a:rPr>
              <a:t> trattamenti specifici</a:t>
            </a:r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46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intomi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4295" y="3962404"/>
            <a:ext cx="8915400" cy="3777622"/>
          </a:xfrm>
        </p:spPr>
        <p:txBody>
          <a:bodyPr/>
          <a:lstStyle/>
          <a:p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3000" b="1" dirty="0" smtClean="0"/>
              <a:t>DOLORE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000" b="1" dirty="0" smtClean="0"/>
              <a:t>PERDITA DI FORZA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000" b="1" dirty="0" smtClean="0"/>
              <a:t>PERDITA DI ARTICOLARITA’</a:t>
            </a:r>
            <a:endParaRPr lang="it-IT" sz="3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98" y="307052"/>
            <a:ext cx="6003852" cy="5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ANAMNESI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7137" y="1579593"/>
            <a:ext cx="5295109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Età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Attività svolta-arto dominante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Sport attuali o passati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Eventi traumatici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Modalità insorgenza del dolore, eventuale fattore scatenante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Caratteristiche, sede ed eventuale irradiazione del dolore, posizioni che lo migliorano o lo peggiorano, dolore notturno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Eventuali patologie associate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/>
              <a:t>Eventuali trattamenti già effettuati e loro efficacia</a:t>
            </a:r>
          </a:p>
          <a:p>
            <a:pPr marL="0" indent="0">
              <a:buNone/>
            </a:pPr>
            <a:endParaRPr lang="it-IT" sz="2000" b="1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86" y="1771048"/>
            <a:ext cx="4487014" cy="4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err="1" smtClean="0"/>
              <a:t>Cervicalgie</a:t>
            </a:r>
            <a:r>
              <a:rPr lang="it-IT" sz="2000" b="1" dirty="0" smtClean="0"/>
              <a:t> , </a:t>
            </a:r>
            <a:r>
              <a:rPr lang="it-IT" sz="2000" b="1" dirty="0" err="1" smtClean="0"/>
              <a:t>cervicobrachialgie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Sindrome dello stretto toracico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Lesione del nervo </a:t>
            </a:r>
            <a:r>
              <a:rPr lang="it-IT" sz="2000" b="1" dirty="0" err="1"/>
              <a:t>sovrascapolare</a:t>
            </a:r>
            <a:r>
              <a:rPr lang="it-IT" sz="2000" b="1" dirty="0"/>
              <a:t> con atrofia di sovra e sottospinato per lesione del nervo a livello dell’incisura del bordo superiore della scapola ( </a:t>
            </a:r>
            <a:r>
              <a:rPr lang="it-IT" sz="2000" b="1" dirty="0" smtClean="0"/>
              <a:t>es. </a:t>
            </a:r>
            <a:r>
              <a:rPr lang="it-IT" sz="2000" b="1" dirty="0"/>
              <a:t>negli sport da lancio)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Lesione del nervo toracico lungo da trazione e distrazione negli sport violenti </a:t>
            </a:r>
            <a:r>
              <a:rPr lang="it-IT" sz="2000" b="1" dirty="0" smtClean="0"/>
              <a:t>o nei traumi con </a:t>
            </a:r>
            <a:r>
              <a:rPr lang="it-IT" sz="2000" b="1" dirty="0"/>
              <a:t>ipotrofia del gran </a:t>
            </a:r>
            <a:r>
              <a:rPr lang="it-IT" sz="2000" b="1" dirty="0" smtClean="0"/>
              <a:t>dentato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Lesione </a:t>
            </a:r>
            <a:r>
              <a:rPr lang="it-IT" sz="2000" b="1" dirty="0"/>
              <a:t>del nervo ascellare in lussazioni o fratture della parte prossimale dell’omero con atrofia del deltoide e del piccolo </a:t>
            </a:r>
            <a:r>
              <a:rPr lang="it-IT" sz="2000" b="1" dirty="0" smtClean="0"/>
              <a:t>rotondo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Patologie </a:t>
            </a:r>
            <a:r>
              <a:rPr lang="it-IT" sz="2000" b="1" dirty="0" smtClean="0"/>
              <a:t>internistiche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 smtClean="0"/>
              <a:t>….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7838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Esame obiettivo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85715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u="sng" dirty="0" smtClean="0"/>
              <a:t>ISPEZIONE</a:t>
            </a:r>
          </a:p>
          <a:p>
            <a:pPr marL="0" indent="0">
              <a:buNone/>
            </a:pPr>
            <a:r>
              <a:rPr lang="it-IT" dirty="0" smtClean="0"/>
              <a:t>Asimmetrie; </a:t>
            </a:r>
          </a:p>
          <a:p>
            <a:pPr marL="0" indent="0">
              <a:buNone/>
            </a:pPr>
            <a:r>
              <a:rPr lang="it-IT" dirty="0" smtClean="0"/>
              <a:t>Ecchimosi</a:t>
            </a:r>
            <a:r>
              <a:rPr lang="it-IT" dirty="0"/>
              <a:t>;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Ipo</a:t>
            </a:r>
            <a:r>
              <a:rPr lang="it-IT" dirty="0" smtClean="0"/>
              <a:t>-atrofie muscolari</a:t>
            </a:r>
            <a:r>
              <a:rPr lang="it-IT" dirty="0"/>
              <a:t>;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Alterazioni profilo; </a:t>
            </a:r>
          </a:p>
          <a:p>
            <a:pPr marL="0" indent="0">
              <a:buNone/>
            </a:pPr>
            <a:r>
              <a:rPr lang="it-IT" dirty="0" smtClean="0"/>
              <a:t>Lesione </a:t>
            </a:r>
            <a:r>
              <a:rPr lang="it-IT" dirty="0"/>
              <a:t>del </a:t>
            </a:r>
            <a:r>
              <a:rPr lang="it-IT" dirty="0" smtClean="0"/>
              <a:t>CLB; </a:t>
            </a:r>
          </a:p>
          <a:p>
            <a:pPr marL="0" indent="0">
              <a:buNone/>
            </a:pPr>
            <a:r>
              <a:rPr lang="it-IT" dirty="0" smtClean="0"/>
              <a:t>Cicatrici;</a:t>
            </a:r>
          </a:p>
          <a:p>
            <a:pPr marL="0" indent="0">
              <a:buNone/>
            </a:pPr>
            <a:r>
              <a:rPr lang="it-IT" dirty="0" smtClean="0"/>
              <a:t>…..</a:t>
            </a:r>
            <a:endParaRPr lang="it-IT" dirty="0"/>
          </a:p>
          <a:p>
            <a:pPr marL="0" indent="0">
              <a:buNone/>
            </a:pPr>
            <a:r>
              <a:rPr lang="it-IT" b="1" u="sng" dirty="0" smtClean="0"/>
              <a:t>PALPAZIONE</a:t>
            </a:r>
          </a:p>
          <a:p>
            <a:pPr marL="0" indent="0">
              <a:buNone/>
            </a:pPr>
            <a:r>
              <a:rPr lang="it-IT" dirty="0" err="1" smtClean="0"/>
              <a:t>Reperi</a:t>
            </a:r>
            <a:r>
              <a:rPr lang="it-IT" dirty="0" smtClean="0"/>
              <a:t> ossei</a:t>
            </a:r>
          </a:p>
          <a:p>
            <a:pPr marL="0" indent="0">
              <a:buNone/>
            </a:pPr>
            <a:r>
              <a:rPr lang="it-IT" dirty="0" smtClean="0"/>
              <a:t>Punti-aree dolorose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82" y="2519473"/>
            <a:ext cx="4533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Esame funzionale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MOBILITA’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TEST SPECIFCI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FORZA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CINEMATICA SCAPOLARE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RUMORI ARTICOLARI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9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Mobilità attiva e passiva (1/2)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Flessione-Estensione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Abduzione-Adduzione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b="1" dirty="0"/>
              <a:t>Intra-</a:t>
            </a:r>
            <a:r>
              <a:rPr lang="it-IT" sz="2000" b="1" dirty="0" err="1"/>
              <a:t>Extrarotazione</a:t>
            </a:r>
            <a:endParaRPr lang="it-IT" sz="20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2000" b="1" dirty="0"/>
          </a:p>
        </p:txBody>
      </p:sp>
      <p:pic>
        <p:nvPicPr>
          <p:cNvPr id="4" name="Picture 14" descr="Fless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51" y="1380943"/>
            <a:ext cx="1727789" cy="140216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Estensi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58" y="1380943"/>
            <a:ext cx="1643751" cy="14021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63" y="3246169"/>
            <a:ext cx="2322165" cy="159929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80" y="3258794"/>
            <a:ext cx="2316009" cy="157404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spalla int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4" y="5010460"/>
            <a:ext cx="1413302" cy="158644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spalla ext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187" y="5098016"/>
            <a:ext cx="1725794" cy="141133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33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Filo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589</Words>
  <Application>Microsoft Office PowerPoint</Application>
  <PresentationFormat>Personalizzato</PresentationFormat>
  <Paragraphs>117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Filo</vt:lpstr>
      <vt:lpstr>Adobe Acrobat Document</vt:lpstr>
      <vt:lpstr>Presentazione standard di PowerPoint</vt:lpstr>
      <vt:lpstr>Diagnosi e indicazioni al trattamento del dolore di spalla</vt:lpstr>
      <vt:lpstr>Il Dolore di Spalla</vt:lpstr>
      <vt:lpstr>Sintomi</vt:lpstr>
      <vt:lpstr>ANAMNESI</vt:lpstr>
      <vt:lpstr>Diagnosi differenziale</vt:lpstr>
      <vt:lpstr>Esame obiettivo</vt:lpstr>
      <vt:lpstr>Esame funzionale</vt:lpstr>
      <vt:lpstr>Mobilità attiva e passiva (1/2)</vt:lpstr>
      <vt:lpstr>Mobilità attiva e passiva (2/2)</vt:lpstr>
      <vt:lpstr>Test specifici (1/4)</vt:lpstr>
      <vt:lpstr>Test specifici (2/4)</vt:lpstr>
      <vt:lpstr>Test specifici (3/4)</vt:lpstr>
      <vt:lpstr>Test specifici (4/4)</vt:lpstr>
      <vt:lpstr>Tecniche di Imaging</vt:lpstr>
      <vt:lpstr>Scelta del tipo di trattamento</vt:lpstr>
      <vt:lpstr>Obiettivi del trattamento (1/2)</vt:lpstr>
      <vt:lpstr>Obiettivi del trattamento (2/2)</vt:lpstr>
      <vt:lpstr>Ricordare!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presti</dc:creator>
  <cp:lastModifiedBy>Utente01</cp:lastModifiedBy>
  <cp:revision>48</cp:revision>
  <dcterms:created xsi:type="dcterms:W3CDTF">2015-09-24T09:15:08Z</dcterms:created>
  <dcterms:modified xsi:type="dcterms:W3CDTF">2015-09-28T10:35:48Z</dcterms:modified>
</cp:coreProperties>
</file>